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7" r:id="rId4"/>
    <p:sldId id="264" r:id="rId5"/>
    <p:sldId id="265" r:id="rId6"/>
    <p:sldId id="258" r:id="rId7"/>
    <p:sldId id="26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A85D-0CE5-4042-9D8A-3376497B526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5E92-621F-480B-80C1-E1861CB8B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745497"/>
            <a:ext cx="9170030" cy="61164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8812" y="2988302"/>
            <a:ext cx="146021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15</a:t>
            </a:r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декабря</a:t>
            </a:r>
          </a:p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13:00</a:t>
            </a:r>
          </a:p>
          <a:p>
            <a:pPr algn="ctr"/>
            <a:r>
              <a:rPr lang="en-US" sz="28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on-line</a:t>
            </a:r>
            <a:endParaRPr lang="ru-RU" sz="2800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семинар</a:t>
            </a:r>
            <a:endParaRPr lang="ru-RU" sz="2000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13607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«Здоровьесберегающие технологии в современной</a:t>
            </a:r>
          </a:p>
          <a:p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школе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15726" y="4177439"/>
            <a:ext cx="648072" cy="700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91263"/>
            <a:ext cx="1412776" cy="14127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65626" cy="829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28011"/>
            <a:ext cx="9165626" cy="829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2278" y="153384"/>
            <a:ext cx="1801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семинар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4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Федеральный закон от 29.12.2012 N </a:t>
            </a:r>
            <a:r>
              <a:rPr lang="ru-RU" sz="2800" b="1" u="sng" dirty="0" smtClean="0">
                <a:solidFill>
                  <a:srgbClr val="002060"/>
                </a:solidFill>
              </a:rPr>
              <a:t>273-ФЗ</a:t>
            </a:r>
            <a:br>
              <a:rPr lang="ru-RU" sz="2800" b="1" u="sng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</a:rPr>
              <a:t>"Об </a:t>
            </a:r>
            <a:r>
              <a:rPr lang="ru-RU" sz="2800" b="1" u="sng" dirty="0">
                <a:solidFill>
                  <a:srgbClr val="002060"/>
                </a:solidFill>
              </a:rPr>
              <a:t>образовании в Российской Федерации"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Статья 41. Охрана здоровья обучающихся</a:t>
            </a:r>
            <a:endParaRPr lang="ru-RU" sz="2400" dirty="0"/>
          </a:p>
          <a:p>
            <a:r>
              <a:rPr lang="ru-RU" sz="2400" u="sng" dirty="0" smtClean="0"/>
              <a:t>1</a:t>
            </a:r>
            <a:r>
              <a:rPr lang="ru-RU" sz="2400" u="sng" dirty="0"/>
              <a:t>. Охрана здоровья обучающихся включает в себя: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первичной медико-санитарной помощи в порядке, установленном законодательством в сфере охраны здоровья;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организацию питания обучающихся;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оптимальной учебной,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нагрузки, режима учебных занятий и продолжительности каникул;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пропаганду и обучение навыкам здорового образа жизни, требованиям охраны труда;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и создание условий для профилактики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обучающихся, для занятия ими физической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прохождение обучающимися в соответствии с законодательством Российской Федерации медицинских осмотров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профилактических медицинских осмотров,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занятиями физической культурой и спортом,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91264" cy="114300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Федеральный закон от 29.12.2012 N </a:t>
            </a:r>
            <a:r>
              <a:rPr lang="ru-RU" sz="2800" b="1" u="sng" dirty="0" smtClean="0">
                <a:solidFill>
                  <a:srgbClr val="002060"/>
                </a:solidFill>
              </a:rPr>
              <a:t>273-ФЗ</a:t>
            </a:r>
            <a:br>
              <a:rPr lang="ru-RU" sz="2800" b="1" u="sng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</a:rPr>
              <a:t>"Об </a:t>
            </a:r>
            <a:r>
              <a:rPr lang="ru-RU" sz="2800" b="1" u="sng" dirty="0">
                <a:solidFill>
                  <a:srgbClr val="002060"/>
                </a:solidFill>
              </a:rPr>
              <a:t>образовании в Российской Федерации"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Статья 41. Охрана здоровья обучающихся</a:t>
            </a:r>
            <a:endParaRPr lang="ru-RU" sz="2400" dirty="0"/>
          </a:p>
          <a:p>
            <a:r>
              <a:rPr lang="ru-RU" sz="2400" u="sng" dirty="0" smtClean="0"/>
              <a:t>1</a:t>
            </a:r>
            <a:r>
              <a:rPr lang="ru-RU" sz="2400" u="sng" dirty="0"/>
              <a:t>. Охрана здоровья обучающихся включает в себя: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профилактику и запрещение курения табака или потребления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употребления алкогольных, слабоалкогольных напитков, пива, наркотических средств и психотропных веществ, 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аналогов и других одурманивающих веществ;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безопасности обучающихся во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образовательную деятельность;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профилактику несчастных случаев с обучающимися во время пребывания в организации, осуществляющей образовательную деятельность;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санитарно-противоэпидемических и профилактических мероприятий;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педагогических работников навыкам оказания первой помощи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85496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1636" y="158680"/>
            <a:ext cx="5364341" cy="71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98237"/>
              </p:ext>
            </p:extLst>
          </p:nvPr>
        </p:nvGraphicFramePr>
        <p:xfrm>
          <a:off x="323528" y="1484784"/>
          <a:ext cx="8568952" cy="441655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Задача временн</a:t>
                      </a:r>
                      <a:r>
                        <a:rPr lang="en-US" sz="2000" dirty="0" smtClean="0">
                          <a:effectLst/>
                        </a:rPr>
                        <a:t>ó</a:t>
                      </a:r>
                      <a:r>
                        <a:rPr lang="ru-RU" sz="2000" dirty="0" smtClean="0">
                          <a:effectLst/>
                        </a:rPr>
                        <a:t>го</a:t>
                      </a:r>
                      <a:r>
                        <a:rPr lang="ru-RU" sz="2000" baseline="0" dirty="0" smtClean="0">
                          <a:effectLst/>
                        </a:rPr>
                        <a:t> периода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baseline="0" dirty="0" smtClean="0">
                          <a:effectLst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</a:rPr>
                        <a:t>Профилактический вектор: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Алкоголь и табак в среде несовершеннолетних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Социальный педагог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Посещение семей «группы риска».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Координация действий разных специалистов и ведомств для решения проблем социализации подростка и его семьи.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Организация конкурсов социальных реклам, видеороликов,</a:t>
                      </a:r>
                      <a:r>
                        <a:rPr lang="ru-RU" sz="2000" baseline="0" dirty="0" smtClean="0">
                          <a:effectLst/>
                        </a:rPr>
                        <a:t> социальных проектов обучающихся по проблеме.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1191"/>
              </p:ext>
            </p:extLst>
          </p:nvPr>
        </p:nvGraphicFramePr>
        <p:xfrm>
          <a:off x="323528" y="1484784"/>
          <a:ext cx="8568952" cy="431139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Задача временн</a:t>
                      </a:r>
                      <a:r>
                        <a:rPr lang="en-US" sz="2000" dirty="0" smtClean="0">
                          <a:effectLst/>
                        </a:rPr>
                        <a:t>ó</a:t>
                      </a:r>
                      <a:r>
                        <a:rPr lang="ru-RU" sz="2000" dirty="0" smtClean="0">
                          <a:effectLst/>
                        </a:rPr>
                        <a:t>го</a:t>
                      </a:r>
                      <a:r>
                        <a:rPr lang="ru-RU" sz="2000" baseline="0" dirty="0" smtClean="0">
                          <a:effectLst/>
                        </a:rPr>
                        <a:t> периода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baseline="0" dirty="0" smtClean="0">
                          <a:effectLst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effectLst/>
                        </a:rPr>
                        <a:t>Профилактический вектор:</a:t>
                      </a: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800" dirty="0" smtClean="0">
                          <a:effectLst/>
                        </a:rPr>
                        <a:t>Отношение со</a:t>
                      </a:r>
                      <a:r>
                        <a:rPr lang="ru-RU" sz="1800" baseline="0" dirty="0" smtClean="0">
                          <a:effectLst/>
                        </a:rPr>
                        <a:t> сверстниками (дружба, общение с противоположным полом, любовь, субъективное переживание одиночества).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800" baseline="0" dirty="0" smtClean="0">
                          <a:effectLst/>
                        </a:rPr>
                        <a:t>2. Этика семейной жизни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Социальный педагог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Встречи с родителями,</a:t>
                      </a:r>
                      <a:r>
                        <a:rPr lang="ru-RU" sz="2000" baseline="0" dirty="0" smtClean="0">
                          <a:effectLst/>
                        </a:rPr>
                        <a:t> беседы с подростками группы риска, изучение их ближайшего окружения с целью определения и снижения воздействия негативных факторов, влияющих на взаимоотношения детей и подростков.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4808"/>
            <a:ext cx="4263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http://ppms.edu-penza.ru/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240"/>
            <a:ext cx="8816904" cy="448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t="26047" r="26452" b="36976"/>
          <a:stretch/>
        </p:blipFill>
        <p:spPr>
          <a:xfrm>
            <a:off x="467544" y="4655685"/>
            <a:ext cx="2979175" cy="190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619672" y="3212976"/>
            <a:ext cx="266429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198</Words>
  <Application>Microsoft Office PowerPoint</Application>
  <PresentationFormat>Экран (4:3)</PresentationFormat>
  <Paragraphs>46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Федеральный закон от 29.12.2012 N 273-ФЗ "Об образовании в Российской Федерации"</vt:lpstr>
      <vt:lpstr>Федеральный закон от 29.12.2012 N 273-ФЗ "Об образовании в Российской Федерации"</vt:lpstr>
      <vt:lpstr>ПРОФИЛАКТИЧЕСКИЙ КАЛЕНДАРЬ</vt:lpstr>
      <vt:lpstr>ПРОФИЛАКТИЧЕСКИЙ КАЛЕНДАРЬ</vt:lpstr>
      <vt:lpstr>ПРОФИЛАКТИЧЕСКИЙ КАЛЕНДАРЬ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37</cp:revision>
  <dcterms:created xsi:type="dcterms:W3CDTF">2020-10-25T12:32:43Z</dcterms:created>
  <dcterms:modified xsi:type="dcterms:W3CDTF">2020-12-16T08:18:02Z</dcterms:modified>
</cp:coreProperties>
</file>